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18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422" r:id="rId17"/>
  </p:sldIdLst>
  <p:sldSz cx="10693400" cy="75565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400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BC54996-1CA9-5751-06AF-F9AB23590E30}" v="34" dt="2021-09-14T11:28:50.635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744"/>
  </p:normalViewPr>
  <p:slideViewPr>
    <p:cSldViewPr snapToGrid="0">
      <p:cViewPr varScale="1">
        <p:scale>
          <a:sx n="72" d="100"/>
          <a:sy n="72" d="100"/>
        </p:scale>
        <p:origin x="1411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83" name="Shape 83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j-lt"/>
        <a:ea typeface="+mj-ea"/>
        <a:cs typeface="+mj-cs"/>
        <a:sym typeface="Helvetica Neue"/>
      </a:defRPr>
    </a:lvl1pPr>
    <a:lvl2pPr indent="228600" latinLnBrk="0">
      <a:defRPr sz="1200">
        <a:latin typeface="+mj-lt"/>
        <a:ea typeface="+mj-ea"/>
        <a:cs typeface="+mj-cs"/>
        <a:sym typeface="Helvetica Neue"/>
      </a:defRPr>
    </a:lvl2pPr>
    <a:lvl3pPr indent="457200" latinLnBrk="0">
      <a:defRPr sz="1200">
        <a:latin typeface="+mj-lt"/>
        <a:ea typeface="+mj-ea"/>
        <a:cs typeface="+mj-cs"/>
        <a:sym typeface="Helvetica Neue"/>
      </a:defRPr>
    </a:lvl3pPr>
    <a:lvl4pPr indent="685800" latinLnBrk="0">
      <a:defRPr sz="1200">
        <a:latin typeface="+mj-lt"/>
        <a:ea typeface="+mj-ea"/>
        <a:cs typeface="+mj-cs"/>
        <a:sym typeface="Helvetica Neue"/>
      </a:defRPr>
    </a:lvl4pPr>
    <a:lvl5pPr indent="914400" latinLnBrk="0">
      <a:defRPr sz="1200">
        <a:latin typeface="+mj-lt"/>
        <a:ea typeface="+mj-ea"/>
        <a:cs typeface="+mj-cs"/>
        <a:sym typeface="Helvetica Neue"/>
      </a:defRPr>
    </a:lvl5pPr>
    <a:lvl6pPr indent="1143000" latinLnBrk="0">
      <a:defRPr sz="1200">
        <a:latin typeface="+mj-lt"/>
        <a:ea typeface="+mj-ea"/>
        <a:cs typeface="+mj-cs"/>
        <a:sym typeface="Helvetica Neue"/>
      </a:defRPr>
    </a:lvl6pPr>
    <a:lvl7pPr indent="1371600" latinLnBrk="0">
      <a:defRPr sz="1200">
        <a:latin typeface="+mj-lt"/>
        <a:ea typeface="+mj-ea"/>
        <a:cs typeface="+mj-cs"/>
        <a:sym typeface="Helvetica Neue"/>
      </a:defRPr>
    </a:lvl7pPr>
    <a:lvl8pPr indent="1600200" latinLnBrk="0">
      <a:defRPr sz="1200">
        <a:latin typeface="+mj-lt"/>
        <a:ea typeface="+mj-ea"/>
        <a:cs typeface="+mj-cs"/>
        <a:sym typeface="Helvetica Neue"/>
      </a:defRPr>
    </a:lvl8pPr>
    <a:lvl9pPr indent="1828800" latinLnBrk="0">
      <a:defRPr sz="1200">
        <a:latin typeface="+mj-lt"/>
        <a:ea typeface="+mj-ea"/>
        <a:cs typeface="+mj-cs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>
            <a:spLocks noGrp="1" noRot="1" noChangeAspect="1"/>
          </p:cNvSpPr>
          <p:nvPr>
            <p:ph type="sldImg"/>
          </p:nvPr>
        </p:nvSpPr>
        <p:spPr>
          <a:xfrm>
            <a:off x="1003300" y="685800"/>
            <a:ext cx="48514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5" name="Shape 95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Doing their DofE is a brilliant way for your child/young person to discover just how much they are capable of.  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It gives young people the chance to make new friends, follow their passions, learn new skills and make a difference in their community.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Gaining a DofE Award is a great way to impress future employers too. 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It’s also non-competitive and a powerful way for every young person to build belief in themselves, whatever their background, interests and abilities. 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>
            <a:spLocks noGrp="1" noRot="1" noChangeAspect="1"/>
          </p:cNvSpPr>
          <p:nvPr>
            <p:ph type="sldImg"/>
          </p:nvPr>
        </p:nvSpPr>
        <p:spPr>
          <a:xfrm>
            <a:off x="1003300" y="685800"/>
            <a:ext cx="48514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5" name="Shape 165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Once your child/young person has signed up to do their DofE, they’ll get their own eDofE account.  This will help them to plan their activities online and using the free DofE app.  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​Participants can use the DofE app to plan activities, get approval from Leaders, record evidence, submit programmes for completion and more.​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​They will also receive a Welcome Pack in the post which contains a wide range of information and advice as well as some more information for parents/carers.  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​All participants will also be sent a personalised DofE Card to give them and their families discounts at several recommended retailers.  Young people at Gold Award level will also be eligible for a discount on their car insurance.​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hape 175"/>
          <p:cNvSpPr>
            <a:spLocks noGrp="1" noRot="1" noChangeAspect="1"/>
          </p:cNvSpPr>
          <p:nvPr>
            <p:ph type="sldImg"/>
          </p:nvPr>
        </p:nvSpPr>
        <p:spPr>
          <a:xfrm>
            <a:off x="1003300" y="685800"/>
            <a:ext cx="48514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76" name="Shape 17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t>Presenter: Please customise this slide with the contact details of your DofE leader/administrator.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​Outline the next steps for parents:​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 marL="120014" indent="-120014">
              <a:buSzPct val="100000"/>
              <a:buChar char="•"/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​Check the school / organisation’s process for signing up to DofE.​</a:t>
            </a:r>
          </a:p>
          <a:p>
            <a:pPr marL="120315" indent="-120315">
              <a:buSzPct val="100000"/>
              <a:buChar char="•"/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 marL="120014" indent="-120014">
              <a:buSzPct val="100000"/>
              <a:buChar char="•"/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​Parents / carers will need to complete and return some paperwork and payment.​</a:t>
            </a:r>
          </a:p>
          <a:p>
            <a:pPr marL="120315" indent="-120315">
              <a:buSzPct val="100000"/>
              <a:buChar char="•"/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 marL="120014" indent="-120014">
              <a:buSzPct val="100000"/>
              <a:buChar char="•"/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​Start a conversation with your young person about what activities they might choose for their DofE.​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>
            <a:spLocks noGrp="1" noRot="1" noChangeAspect="1"/>
          </p:cNvSpPr>
          <p:nvPr>
            <p:ph type="sldImg"/>
          </p:nvPr>
        </p:nvSpPr>
        <p:spPr>
          <a:xfrm>
            <a:off x="1003300" y="685800"/>
            <a:ext cx="48514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02" name="Shape 10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The following film provides an overview of the Duke of Edinburgh's Award.  ​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>
            <a:spLocks noGrp="1" noRot="1" noChangeAspect="1"/>
          </p:cNvSpPr>
          <p:nvPr>
            <p:ph type="sldImg"/>
          </p:nvPr>
        </p:nvSpPr>
        <p:spPr>
          <a:xfrm>
            <a:off x="1003300" y="685800"/>
            <a:ext cx="48514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09" name="Shape 109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There are three levels of DofE Award – Bronze, Silver and Gold. To achieve their Award, your child will need to complete four sections – Volunteering, Physical, Skills and Expedition (add residential for Gold). 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​The length of time they will need to devote to each section will vary, depending on whether they are at Bronze, Silver or Gold level.​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Choosing which activities to do for each section may seem daunting for your young people. But it’s important to remember that most activities can count.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Many young people will already take part in activities which can be counted towards their DofE Award, and there are a huge number of activities on offer for young people who are keen to try something new.​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​It is important to make sure that the young people are keeping a record of the time they spend on each activity. They may need your support to find an assessor for each section. 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Assessors are people who check that activities have been completed and describe the progress that has been made. An assessor should be somebody who has a good understanding of the chosen activity.  It can be anyone apart from members of your family.​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​I will now describe each section of the award in more detail.​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003300" y="685800"/>
            <a:ext cx="48514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Every young person who pursues a DofE award will be asked to devote some time to volunteering.​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Through volunteering, young people have the opportunity to give up their time to help others or to make a difference to causes they feel passionate about.​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As well as changing things for the better, volunteering can be incredibly rewarding for young people – growing their confidence and sense of independence and gaining new skills they can use in their future lives and careers.​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​Examples of volunteering could be coaching a local football team, collecting items for a foodbank or campaigning for change on issues they feel passionate about. </a:t>
            </a:r>
          </a:p>
          <a:p>
            <a:pPr>
              <a:defRPr b="1"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t>Presenter: Feel free to use examples of previous participants here.</a:t>
            </a:r>
          </a:p>
          <a:p>
            <a:pPr>
              <a:defRPr b="1"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​The amount of time young people will need to volunteer for will vary depending on whether they are pursuing a Bronze, Silver or Gold Award.  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​Young people can choose to volunteer in any area they would like – the only rule is that young people must not be replacing paid labour, for example by volunteering for commercial organisations.​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>
            <a:spLocks noGrp="1" noRot="1" noChangeAspect="1"/>
          </p:cNvSpPr>
          <p:nvPr>
            <p:ph type="sldImg"/>
          </p:nvPr>
        </p:nvSpPr>
        <p:spPr>
          <a:xfrm>
            <a:off x="1003300" y="685800"/>
            <a:ext cx="48514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6" name="Shape 12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A key component of any DofE Award is the Physical section, through which young people are encouraged to take part in regular physical activity.  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​We know that regular physical activity improves young people’s physical and mental health so is a great habit to acquire when still young.​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​Almost any dance, sport or fitness activity can count – it’s completely up to them which activities they choose, including whether they seek to join a team or choose to do an activity on their own.​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​Completing the Physical section might be the push needed for a young person to try something completely different, or to concentrate and improve on something they are already doing. 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 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>
            <a:spLocks noGrp="1" noRot="1" noChangeAspect="1"/>
          </p:cNvSpPr>
          <p:nvPr>
            <p:ph type="sldImg"/>
          </p:nvPr>
        </p:nvSpPr>
        <p:spPr>
          <a:xfrm>
            <a:off x="1003300" y="685800"/>
            <a:ext cx="48514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5" name="Shape 135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Through the skills section, young people are encouraged to develop a set of practical and social skills.​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​They will be able to choose whether to develop their skills in areas where they have an existing passion, or to learn about something new.​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In the past, young people have used their skills section to develop their interests and talents in a huge range of areas including computer coding, driving and cooking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  <a:p>
            <a:pPr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Presenter: please add in your own examples here.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​Through gaining interests and talents, young people will enjoy themselves and feel a real sense of achievement.​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​They’ll grow their confidence and show they’re committed, motivated and can rise to a challenge.​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​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>
            <a:spLocks noGrp="1" noRot="1" noChangeAspect="1"/>
          </p:cNvSpPr>
          <p:nvPr>
            <p:ph type="sldImg"/>
          </p:nvPr>
        </p:nvSpPr>
        <p:spPr>
          <a:xfrm>
            <a:off x="1003300" y="685800"/>
            <a:ext cx="48514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0" name="Shape 140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Young people taking part in a DofE Award will take part in an Expedition.​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​As part of a small team, they will plan their aim, choose their location, do some training to make sure they're prepared and know what they are doing.​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​The amount of time the young people spend away depends on the level of the award they are doing – it will be a minimum of 1 night for Bronze, 2 nights for Silver and 3 nights for Gold.​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​They can choose how they want to travel – it doesn’t have to be on foot. They could do it by bike, canoe, kayak, wheelchair, sailing boat or even on a horse.​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​The expedition is an incredible experience which will help your young person develop resilience, communication, teamwork and leadership skills. 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>
            <a:spLocks noGrp="1" noRot="1" noChangeAspect="1"/>
          </p:cNvSpPr>
          <p:nvPr>
            <p:ph type="sldImg"/>
          </p:nvPr>
        </p:nvSpPr>
        <p:spPr>
          <a:xfrm>
            <a:off x="1003300" y="685800"/>
            <a:ext cx="48514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9" name="Shape 149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t>Presenter: Only use this slide if you are presenting to parents/carers of prospective gold award participants.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​To achieve the Gold Award, there is an extra section – the Residential. 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​It’s a big, exciting and fulfilling experience as young people spend time in a new place and with people they have never met before​.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​From learning to snowboard in Scotland to helping at a children’s camp, there are lots of exciting possibilities to get involved with — both in the UK and abroad. 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​Through completing their residential, young people will learn how to work with people from different backgrounds and build confidence staying in new environments. ​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Shape 157"/>
          <p:cNvSpPr>
            <a:spLocks noGrp="1" noRot="1" noChangeAspect="1"/>
          </p:cNvSpPr>
          <p:nvPr>
            <p:ph type="sldImg"/>
          </p:nvPr>
        </p:nvSpPr>
        <p:spPr>
          <a:xfrm>
            <a:off x="1003300" y="685800"/>
            <a:ext cx="48514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8" name="Shape 158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There are several ways you can help your young person to achieve their DofE Award.​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​You should provide guidance and advice – support them with things like choosing their activities and finding assessors.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Encouragement - It can be challenging to keep the motivation going, especially over some of the longer timeframes.​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​If they need it, help keep them on track with their activities, particularly those which are being done from home.​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​Practical support - You may be required to drop off/collect from expeditions and activities, make sure they have all the right kit and also wash the kit when it comes home! 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​Recognising achievement - We hope all organisations will recognise the amazing achievement, and it is just as important to receive that recognition from family members. ​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/>
        </p:nvSpPr>
        <p:spPr>
          <a:xfrm>
            <a:off x="5574597" y="11"/>
            <a:ext cx="5117396" cy="3779991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2" name="Shape 12"/>
          <p:cNvSpPr/>
          <p:nvPr/>
        </p:nvSpPr>
        <p:spPr>
          <a:xfrm>
            <a:off x="5396801" y="3780001"/>
            <a:ext cx="5295201" cy="3780002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3" name="Shape 13"/>
          <p:cNvSpPr/>
          <p:nvPr/>
        </p:nvSpPr>
        <p:spPr>
          <a:xfrm>
            <a:off x="-3" y="6"/>
            <a:ext cx="6844609" cy="75599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  <a:lnTo>
                  <a:pt x="17272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8400C6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4" name="Shape 14"/>
          <p:cNvSpPr/>
          <p:nvPr/>
        </p:nvSpPr>
        <p:spPr>
          <a:xfrm>
            <a:off x="457200" y="6208674"/>
            <a:ext cx="2572562" cy="894132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5" name="Shape 15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b="0">
                <a:solidFill>
                  <a:srgbClr val="000000"/>
                </a:solidFill>
              </a:defRPr>
            </a:lvl1pPr>
          </a:lstStyle>
          <a:p>
            <a:r>
              <a:t>Click to add title</a:t>
            </a:r>
          </a:p>
        </p:txBody>
      </p:sp>
      <p:sp>
        <p:nvSpPr>
          <p:cNvPr id="16" name="Shape 16"/>
          <p:cNvSpPr>
            <a:spLocks noGrp="1"/>
          </p:cNvSpPr>
          <p:nvPr>
            <p:ph type="body" sz="quarter" idx="1"/>
          </p:nvPr>
        </p:nvSpPr>
        <p:spPr>
          <a:xfrm>
            <a:off x="1604010" y="4235196"/>
            <a:ext cx="7485382" cy="1890718"/>
          </a:xfrm>
          <a:prstGeom prst="rect">
            <a:avLst/>
          </a:prstGeom>
        </p:spPr>
        <p:txBody>
          <a:bodyPr/>
          <a:lstStyle/>
          <a:p>
            <a:r>
              <a:t>Click to add subtitle</a:t>
            </a:r>
          </a:p>
        </p:txBody>
      </p:sp>
      <p:sp>
        <p:nvSpPr>
          <p:cNvPr id="17" name="Shape 1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Slide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b="0">
                <a:solidFill>
                  <a:srgbClr val="000000"/>
                </a:solidFill>
              </a:defRPr>
            </a:lvl1pPr>
          </a:lstStyle>
          <a:p>
            <a:r>
              <a:t>Click to add title</a:t>
            </a:r>
          </a:p>
        </p:txBody>
      </p:sp>
      <p:sp>
        <p:nvSpPr>
          <p:cNvPr id="25" name="Shape 25"/>
          <p:cNvSpPr>
            <a:spLocks noGrp="1"/>
          </p:cNvSpPr>
          <p:nvPr>
            <p:ph type="body" sz="quarter" idx="1"/>
          </p:nvPr>
        </p:nvSpPr>
        <p:spPr>
          <a:xfrm>
            <a:off x="1604010" y="4235196"/>
            <a:ext cx="7485382" cy="1890718"/>
          </a:xfrm>
          <a:prstGeom prst="rect">
            <a:avLst/>
          </a:prstGeom>
        </p:spPr>
        <p:txBody>
          <a:bodyPr/>
          <a:lstStyle/>
          <a:p>
            <a:r>
              <a:t>Click to add subtitle</a:t>
            </a:r>
          </a:p>
        </p:txBody>
      </p:sp>
      <p:sp>
        <p:nvSpPr>
          <p:cNvPr id="26" name="Shape 2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Click to add title</a:t>
            </a:r>
          </a:p>
        </p:txBody>
      </p:sp>
      <p:sp>
        <p:nvSpPr>
          <p:cNvPr id="34" name="Shape 34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Click to add text</a:t>
            </a:r>
          </a:p>
        </p:txBody>
      </p:sp>
      <p:sp>
        <p:nvSpPr>
          <p:cNvPr id="35" name="Shape 3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Click to add title</a:t>
            </a:r>
          </a:p>
        </p:txBody>
      </p:sp>
      <p:sp>
        <p:nvSpPr>
          <p:cNvPr id="43" name="Shape 43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Click to add text</a:t>
            </a:r>
          </a:p>
        </p:txBody>
      </p:sp>
      <p:sp>
        <p:nvSpPr>
          <p:cNvPr id="44" name="Shape 4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Click to add title</a:t>
            </a:r>
          </a:p>
        </p:txBody>
      </p:sp>
      <p:sp>
        <p:nvSpPr>
          <p:cNvPr id="52" name="Shape 52"/>
          <p:cNvSpPr>
            <a:spLocks noGrp="1"/>
          </p:cNvSpPr>
          <p:nvPr>
            <p:ph type="body" sz="half" idx="1"/>
          </p:nvPr>
        </p:nvSpPr>
        <p:spPr>
          <a:xfrm>
            <a:off x="534669" y="1739455"/>
            <a:ext cx="4651632" cy="4991483"/>
          </a:xfrm>
          <a:prstGeom prst="rect">
            <a:avLst/>
          </a:prstGeom>
        </p:spPr>
        <p:txBody>
          <a:bodyPr/>
          <a:lstStyle/>
          <a:p>
            <a:r>
              <a:t>Object</a:t>
            </a:r>
          </a:p>
        </p:txBody>
      </p:sp>
      <p:sp>
        <p:nvSpPr>
          <p:cNvPr id="53" name="Shape 5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/>
          <p:nvPr/>
        </p:nvSpPr>
        <p:spPr>
          <a:xfrm>
            <a:off x="-4" y="10"/>
            <a:ext cx="10692011" cy="7559996"/>
          </a:xfrm>
          <a:prstGeom prst="rect">
            <a:avLst/>
          </a:prstGeom>
          <a:solidFill>
            <a:srgbClr val="8400C6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61" name="Shape 6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Click to add title</a:t>
            </a:r>
          </a:p>
        </p:txBody>
      </p:sp>
      <p:sp>
        <p:nvSpPr>
          <p:cNvPr id="62" name="Shape 6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444500" y="278709"/>
            <a:ext cx="9804400" cy="756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normAutofit/>
          </a:bodyPr>
          <a:lstStyle/>
          <a:p>
            <a:r>
              <a:t>Click to add title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444500" y="1522191"/>
            <a:ext cx="9804400" cy="37744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normAutofit/>
          </a:bodyPr>
          <a:lstStyle/>
          <a:p>
            <a:r>
              <a:t>Click to add text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9891756" y="7033448"/>
            <a:ext cx="266974" cy="279401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>
            <a:lvl1pPr algn="r">
              <a:defRPr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ransition spd="med"/>
  <p:txStyles>
    <p:titleStyle>
      <a:lvl1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ln>
            <a:noFill/>
          </a:ln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1pPr>
      <a:lvl2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ln>
            <a:noFill/>
          </a:ln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2pPr>
      <a:lvl3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ln>
            <a:noFill/>
          </a:ln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3pPr>
      <a:lvl4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ln>
            <a:noFill/>
          </a:ln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4pPr>
      <a:lvl5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ln>
            <a:noFill/>
          </a:ln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5pPr>
      <a:lvl6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ln>
            <a:noFill/>
          </a:ln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6pPr>
      <a:lvl7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ln>
            <a:noFill/>
          </a:ln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7pPr>
      <a:lvl8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ln>
            <a:noFill/>
          </a:ln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8pPr>
      <a:lvl9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ln>
            <a:noFill/>
          </a:ln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9pPr>
    </p:titleStyle>
    <p:bodyStyle>
      <a:lvl1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1pPr>
      <a:lvl2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2pPr>
      <a:lvl3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3pPr>
      <a:lvl4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4pPr>
      <a:lvl5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5pPr>
      <a:lvl6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pn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pn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pn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/>
          <p:nvPr/>
        </p:nvSpPr>
        <p:spPr>
          <a:xfrm>
            <a:off x="-4" y="10"/>
            <a:ext cx="10692011" cy="7559996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pic>
        <p:nvPicPr>
          <p:cNvPr id="86" name="image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00024" y="-666755"/>
            <a:ext cx="4097358" cy="2897123"/>
          </a:xfrm>
          <a:prstGeom prst="rect">
            <a:avLst/>
          </a:prstGeom>
          <a:ln w="12700">
            <a:miter lim="400000"/>
          </a:ln>
        </p:spPr>
      </p:pic>
      <p:pic>
        <p:nvPicPr>
          <p:cNvPr id="87" name="image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2306" y="1915883"/>
            <a:ext cx="9351989" cy="535033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Shape 151"/>
          <p:cNvSpPr/>
          <p:nvPr/>
        </p:nvSpPr>
        <p:spPr>
          <a:xfrm>
            <a:off x="5727001" y="11"/>
            <a:ext cx="4965001" cy="377999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52" name="Shape 152"/>
          <p:cNvSpPr/>
          <p:nvPr/>
        </p:nvSpPr>
        <p:spPr>
          <a:xfrm>
            <a:off x="5422201" y="3780001"/>
            <a:ext cx="5269801" cy="3780002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53" name="Shape 153"/>
          <p:cNvSpPr/>
          <p:nvPr/>
        </p:nvSpPr>
        <p:spPr>
          <a:xfrm>
            <a:off x="-3" y="6"/>
            <a:ext cx="6844609" cy="75599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  <a:lnTo>
                  <a:pt x="17272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8400C6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54" name="Shape 154"/>
          <p:cNvSpPr/>
          <p:nvPr/>
        </p:nvSpPr>
        <p:spPr>
          <a:xfrm>
            <a:off x="457200" y="6208674"/>
            <a:ext cx="2572562" cy="894132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55" name="Shape 155"/>
          <p:cNvSpPr>
            <a:spLocks noGrp="1"/>
          </p:cNvSpPr>
          <p:nvPr>
            <p:ph type="title"/>
          </p:nvPr>
        </p:nvSpPr>
        <p:spPr>
          <a:xfrm>
            <a:off x="444500" y="278705"/>
            <a:ext cx="2656840" cy="756930"/>
          </a:xfrm>
          <a:prstGeom prst="rect">
            <a:avLst/>
          </a:prstGeom>
        </p:spPr>
        <p:txBody>
          <a:bodyPr/>
          <a:lstStyle>
            <a:lvl1pPr indent="12700">
              <a:spcBef>
                <a:spcPts val="100"/>
              </a:spcBef>
              <a:defRPr spc="-100"/>
            </a:lvl1pPr>
          </a:lstStyle>
          <a:p>
            <a:r>
              <a:t>Your role</a:t>
            </a:r>
          </a:p>
        </p:txBody>
      </p:sp>
      <p:sp>
        <p:nvSpPr>
          <p:cNvPr id="156" name="Shape 156"/>
          <p:cNvSpPr/>
          <p:nvPr/>
        </p:nvSpPr>
        <p:spPr>
          <a:xfrm>
            <a:off x="444496" y="1647861"/>
            <a:ext cx="5456683" cy="33715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 marR="5080" indent="12700">
              <a:lnSpc>
                <a:spcPct val="155600"/>
              </a:lnSpc>
              <a:spcBef>
                <a:spcPts val="100"/>
              </a:spcBef>
              <a:defRPr sz="3600" b="1" spc="-4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Guidance  </a:t>
            </a:r>
            <a:endParaRPr lang="en-GB" dirty="0"/>
          </a:p>
          <a:p>
            <a:pPr marR="5080" indent="12700">
              <a:lnSpc>
                <a:spcPct val="155600"/>
              </a:lnSpc>
              <a:spcBef>
                <a:spcPts val="100"/>
              </a:spcBef>
              <a:defRPr sz="3600" b="1" spc="-4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Encouragement  </a:t>
            </a:r>
            <a:endParaRPr lang="en-GB" dirty="0"/>
          </a:p>
          <a:p>
            <a:pPr marR="5080" indent="12700">
              <a:lnSpc>
                <a:spcPct val="155600"/>
              </a:lnSpc>
              <a:spcBef>
                <a:spcPts val="100"/>
              </a:spcBef>
              <a:defRPr sz="3600" b="1" spc="-4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Practical</a:t>
            </a:r>
            <a:r>
              <a:rPr lang="en-GB" dirty="0"/>
              <a:t> </a:t>
            </a:r>
            <a:r>
              <a:rPr dirty="0"/>
              <a:t>support  </a:t>
            </a:r>
            <a:endParaRPr lang="en-GB" dirty="0"/>
          </a:p>
          <a:p>
            <a:pPr marR="5080" indent="12700">
              <a:lnSpc>
                <a:spcPct val="155600"/>
              </a:lnSpc>
              <a:spcBef>
                <a:spcPts val="100"/>
              </a:spcBef>
              <a:defRPr sz="3600" b="1" spc="-4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pc="-100" dirty="0" err="1"/>
              <a:t>Recognising</a:t>
            </a:r>
            <a:r>
              <a:rPr spc="-315" dirty="0"/>
              <a:t> </a:t>
            </a:r>
            <a:r>
              <a:rPr spc="-110" dirty="0"/>
              <a:t>achievement</a:t>
            </a:r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Shape 160"/>
          <p:cNvSpPr>
            <a:spLocks noGrp="1"/>
          </p:cNvSpPr>
          <p:nvPr>
            <p:ph type="title"/>
          </p:nvPr>
        </p:nvSpPr>
        <p:spPr>
          <a:xfrm>
            <a:off x="444500" y="278707"/>
            <a:ext cx="9804400" cy="756926"/>
          </a:xfrm>
          <a:prstGeom prst="rect">
            <a:avLst/>
          </a:prstGeom>
        </p:spPr>
        <p:txBody>
          <a:bodyPr/>
          <a:lstStyle/>
          <a:p>
            <a:pPr indent="12700">
              <a:spcBef>
                <a:spcPts val="100"/>
              </a:spcBef>
              <a:defRPr spc="-100"/>
            </a:pPr>
            <a:r>
              <a:t>Your Welcome </a:t>
            </a:r>
            <a:r>
              <a:rPr spc="0"/>
              <a:t>Pack </a:t>
            </a:r>
            <a:r>
              <a:t>and</a:t>
            </a:r>
            <a:r>
              <a:rPr spc="0"/>
              <a:t> </a:t>
            </a:r>
            <a:r>
              <a:t>eDofE</a:t>
            </a:r>
          </a:p>
        </p:txBody>
      </p:sp>
      <p:sp>
        <p:nvSpPr>
          <p:cNvPr id="161" name="Shape 161"/>
          <p:cNvSpPr/>
          <p:nvPr/>
        </p:nvSpPr>
        <p:spPr>
          <a:xfrm>
            <a:off x="5345996" y="1276806"/>
            <a:ext cx="4888810" cy="58260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62" name="Shape 162"/>
          <p:cNvSpPr/>
          <p:nvPr/>
        </p:nvSpPr>
        <p:spPr>
          <a:xfrm>
            <a:off x="457200" y="1276806"/>
            <a:ext cx="4888801" cy="5826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63" name="Shape 163"/>
          <p:cNvSpPr/>
          <p:nvPr/>
        </p:nvSpPr>
        <p:spPr>
          <a:xfrm>
            <a:off x="2853765" y="958049"/>
            <a:ext cx="7838238" cy="6509071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Shape 167"/>
          <p:cNvSpPr/>
          <p:nvPr/>
        </p:nvSpPr>
        <p:spPr>
          <a:xfrm>
            <a:off x="-3" y="6"/>
            <a:ext cx="6844609" cy="75599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  <a:lnTo>
                  <a:pt x="17272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8400C6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68" name="Shape 168"/>
          <p:cNvSpPr/>
          <p:nvPr/>
        </p:nvSpPr>
        <p:spPr>
          <a:xfrm>
            <a:off x="457200" y="6208674"/>
            <a:ext cx="2572562" cy="894132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69" name="Shape 169"/>
          <p:cNvSpPr>
            <a:spLocks noGrp="1"/>
          </p:cNvSpPr>
          <p:nvPr>
            <p:ph type="title"/>
          </p:nvPr>
        </p:nvSpPr>
        <p:spPr>
          <a:xfrm>
            <a:off x="444497" y="278705"/>
            <a:ext cx="4361821" cy="756930"/>
          </a:xfrm>
          <a:prstGeom prst="rect">
            <a:avLst/>
          </a:prstGeom>
        </p:spPr>
        <p:txBody>
          <a:bodyPr/>
          <a:lstStyle/>
          <a:p>
            <a:pPr indent="12700">
              <a:spcBef>
                <a:spcPts val="100"/>
              </a:spcBef>
            </a:pPr>
            <a:r>
              <a:t>Getting</a:t>
            </a:r>
            <a:r>
              <a:rPr spc="-100"/>
              <a:t> started</a:t>
            </a:r>
          </a:p>
        </p:txBody>
      </p:sp>
      <p:sp>
        <p:nvSpPr>
          <p:cNvPr id="170" name="Shape 170"/>
          <p:cNvSpPr/>
          <p:nvPr/>
        </p:nvSpPr>
        <p:spPr>
          <a:xfrm>
            <a:off x="444497" y="1522186"/>
            <a:ext cx="4545971" cy="36349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marR="1148713" indent="12700">
              <a:spcBef>
                <a:spcPts val="100"/>
              </a:spcBef>
              <a:defRPr sz="3600" b="1" spc="-5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Are you ready  to support</a:t>
            </a:r>
            <a:r>
              <a:rPr spc="-90"/>
              <a:t> </a:t>
            </a:r>
            <a:r>
              <a:t>your</a:t>
            </a:r>
          </a:p>
          <a:p>
            <a:pPr marR="5080" indent="12700">
              <a:defRPr sz="3600" b="1" spc="-5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child/young </a:t>
            </a:r>
            <a:r>
              <a:rPr spc="0"/>
              <a:t>person  </a:t>
            </a:r>
            <a:r>
              <a:t>to start an</a:t>
            </a:r>
            <a:r>
              <a:rPr spc="-85"/>
              <a:t> </a:t>
            </a:r>
            <a:r>
              <a:t>adventure  they’ll </a:t>
            </a:r>
            <a:r>
              <a:rPr spc="0"/>
              <a:t>never</a:t>
            </a:r>
            <a:r>
              <a:rPr spc="-55"/>
              <a:t> </a:t>
            </a:r>
            <a:r>
              <a:rPr spc="0"/>
              <a:t>forget?</a:t>
            </a:r>
          </a:p>
          <a:p>
            <a:pPr indent="12700">
              <a:spcBef>
                <a:spcPts val="2100"/>
              </a:spcBef>
              <a:defRPr sz="2400" b="1" spc="-9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To </a:t>
            </a:r>
            <a:r>
              <a:rPr spc="0"/>
              <a:t>get </a:t>
            </a:r>
            <a:r>
              <a:rPr spc="-5"/>
              <a:t>started speak</a:t>
            </a:r>
            <a:r>
              <a:rPr spc="65"/>
              <a:t> </a:t>
            </a:r>
            <a:r>
              <a:rPr spc="0"/>
              <a:t>to</a:t>
            </a:r>
          </a:p>
          <a:p>
            <a:pPr indent="12700">
              <a:defRPr sz="24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&lt;Insert</a:t>
            </a:r>
            <a:r>
              <a:rPr spc="-5"/>
              <a:t> Name&gt;.</a:t>
            </a:r>
          </a:p>
        </p:txBody>
      </p:sp>
      <p:sp>
        <p:nvSpPr>
          <p:cNvPr id="171" name="Shape 171"/>
          <p:cNvSpPr/>
          <p:nvPr/>
        </p:nvSpPr>
        <p:spPr>
          <a:xfrm>
            <a:off x="7251000" y="4103489"/>
            <a:ext cx="1663066" cy="5148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spcBef>
                <a:spcPts val="900"/>
              </a:spcBef>
              <a:defRPr sz="1600" b="1">
                <a:latin typeface="Arial"/>
                <a:ea typeface="Arial"/>
                <a:cs typeface="Arial"/>
                <a:sym typeface="Arial"/>
              </a:defRPr>
            </a:pPr>
            <a:r>
              <a:t>&lt;INSERT</a:t>
            </a:r>
            <a:r>
              <a:rPr spc="-80"/>
              <a:t> </a:t>
            </a:r>
            <a:r>
              <a:rPr spc="-5"/>
              <a:t>NAME&gt;</a:t>
            </a:r>
          </a:p>
          <a:p>
            <a:pPr indent="12700">
              <a:spcBef>
                <a:spcPts val="700"/>
              </a:spcBef>
              <a:defRPr sz="1400" b="1">
                <a:latin typeface="Arial"/>
                <a:ea typeface="Arial"/>
                <a:cs typeface="Arial"/>
                <a:sym typeface="Arial"/>
              </a:defRPr>
            </a:pPr>
            <a:r>
              <a:t>&lt;Job</a:t>
            </a:r>
            <a:r>
              <a:rPr spc="-15"/>
              <a:t> </a:t>
            </a:r>
            <a:r>
              <a:t>title&gt;</a:t>
            </a:r>
          </a:p>
        </p:txBody>
      </p:sp>
      <p:sp>
        <p:nvSpPr>
          <p:cNvPr id="172" name="Shape 172"/>
          <p:cNvSpPr/>
          <p:nvPr/>
        </p:nvSpPr>
        <p:spPr>
          <a:xfrm>
            <a:off x="7250999" y="4835788"/>
            <a:ext cx="2987682" cy="13670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marR="13970" indent="52705">
              <a:spcBef>
                <a:spcPts val="100"/>
              </a:spcBef>
              <a:defRPr sz="1100" b="1">
                <a:latin typeface="Arial"/>
                <a:ea typeface="Arial"/>
                <a:cs typeface="Arial"/>
                <a:sym typeface="Arial"/>
              </a:defRPr>
            </a:pPr>
            <a:r>
              <a:t>In this bit goes </a:t>
            </a:r>
            <a:r>
              <a:rPr spc="-4"/>
              <a:t>some </a:t>
            </a:r>
            <a:r>
              <a:t>words </a:t>
            </a:r>
            <a:r>
              <a:rPr spc="-4"/>
              <a:t>you’ve </a:t>
            </a:r>
            <a:r>
              <a:t>written  </a:t>
            </a:r>
            <a:r>
              <a:rPr spc="-4"/>
              <a:t>about yourself. Be </a:t>
            </a:r>
            <a:r>
              <a:t>positive </a:t>
            </a:r>
            <a:r>
              <a:rPr spc="-4"/>
              <a:t>and </a:t>
            </a:r>
            <a:r>
              <a:t>tell us who  </a:t>
            </a:r>
            <a:r>
              <a:rPr spc="-4"/>
              <a:t>you are? </a:t>
            </a:r>
            <a:r>
              <a:t>What </a:t>
            </a:r>
            <a:r>
              <a:rPr spc="-4"/>
              <a:t>you’ve </a:t>
            </a:r>
            <a:r>
              <a:t>done... though don’t  tell us </a:t>
            </a:r>
            <a:r>
              <a:rPr spc="-4"/>
              <a:t>your </a:t>
            </a:r>
            <a:r>
              <a:t>A Level </a:t>
            </a:r>
            <a:r>
              <a:rPr spc="-4"/>
              <a:t>results, </a:t>
            </a:r>
            <a:r>
              <a:rPr spc="-9"/>
              <a:t>there’s </a:t>
            </a:r>
            <a:r>
              <a:t>plenty of other forms for that. </a:t>
            </a:r>
            <a:r>
              <a:rPr spc="-4"/>
              <a:t>And </a:t>
            </a:r>
            <a:r>
              <a:t>what </a:t>
            </a:r>
            <a:r>
              <a:rPr spc="-4"/>
              <a:t>excites  you about </a:t>
            </a:r>
            <a:r>
              <a:t>the </a:t>
            </a:r>
            <a:r>
              <a:rPr spc="-4"/>
              <a:t>DofE. </a:t>
            </a:r>
            <a:r>
              <a:rPr spc="-30"/>
              <a:t>You </a:t>
            </a:r>
            <a:r>
              <a:rPr spc="-4"/>
              <a:t>can </a:t>
            </a:r>
            <a:r>
              <a:t>go on for quite a bit... well, </a:t>
            </a:r>
            <a:r>
              <a:rPr spc="-4"/>
              <a:t>as </a:t>
            </a:r>
            <a:r>
              <a:t>long </a:t>
            </a:r>
            <a:r>
              <a:rPr spc="-4"/>
              <a:t>as </a:t>
            </a:r>
            <a:r>
              <a:t>it </a:t>
            </a:r>
            <a:r>
              <a:rPr spc="-4"/>
              <a:t>ﬁlls </a:t>
            </a:r>
            <a:r>
              <a:t>this box </a:t>
            </a:r>
            <a:r>
              <a:rPr spc="-4"/>
              <a:t>and </a:t>
            </a:r>
            <a:r>
              <a:t>then </a:t>
            </a:r>
            <a:r>
              <a:rPr spc="-4"/>
              <a:t>suddenly your </a:t>
            </a:r>
            <a:r>
              <a:t>words will get </a:t>
            </a:r>
            <a:r>
              <a:rPr spc="-4"/>
              <a:t>cut </a:t>
            </a:r>
            <a:r>
              <a:t>off, </a:t>
            </a:r>
            <a:r>
              <a:rPr spc="-4"/>
              <a:t>even </a:t>
            </a:r>
            <a:r>
              <a:t>if </a:t>
            </a:r>
            <a:r>
              <a:rPr spc="-4"/>
              <a:t>you’re </a:t>
            </a:r>
            <a:r>
              <a:t>in the </a:t>
            </a:r>
            <a:r>
              <a:rPr spc="-4"/>
              <a:t>middle</a:t>
            </a:r>
            <a:r>
              <a:rPr spc="-35"/>
              <a:t> </a:t>
            </a:r>
            <a:r>
              <a:t>of</a:t>
            </a:r>
          </a:p>
        </p:txBody>
      </p:sp>
      <p:sp>
        <p:nvSpPr>
          <p:cNvPr id="173" name="Shape 173"/>
          <p:cNvSpPr/>
          <p:nvPr/>
        </p:nvSpPr>
        <p:spPr>
          <a:xfrm>
            <a:off x="7202661" y="6698945"/>
            <a:ext cx="3045466" cy="4005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marR="5080" indent="1236980">
              <a:spcBef>
                <a:spcPts val="100"/>
              </a:spcBef>
              <a:defRPr sz="1400" b="1">
                <a:latin typeface="Arial"/>
                <a:ea typeface="Arial"/>
                <a:cs typeface="Arial"/>
                <a:sym typeface="Arial"/>
              </a:defRPr>
            </a:pPr>
            <a:r>
              <a:t>The </a:t>
            </a:r>
            <a:r>
              <a:rPr spc="-5"/>
              <a:t>DofE </a:t>
            </a:r>
            <a:r>
              <a:t>is a</a:t>
            </a:r>
            <a:r>
              <a:rPr spc="-75"/>
              <a:t> </a:t>
            </a:r>
            <a:r>
              <a:rPr spc="-20"/>
              <a:t>charity.  </a:t>
            </a:r>
            <a:r>
              <a:rPr spc="-10"/>
              <a:t>Visit </a:t>
            </a:r>
            <a:r>
              <a:rPr spc="-5"/>
              <a:t>DofE.org </a:t>
            </a:r>
            <a:r>
              <a:t>for </a:t>
            </a:r>
            <a:r>
              <a:rPr spc="-5"/>
              <a:t>more</a:t>
            </a:r>
            <a:r>
              <a:rPr spc="-65"/>
              <a:t> </a:t>
            </a:r>
            <a:r>
              <a:t>information.</a:t>
            </a:r>
          </a:p>
        </p:txBody>
      </p:sp>
      <p:sp>
        <p:nvSpPr>
          <p:cNvPr id="174" name="Shape 174"/>
          <p:cNvSpPr/>
          <p:nvPr/>
        </p:nvSpPr>
        <p:spPr>
          <a:xfrm>
            <a:off x="5523796" y="457210"/>
            <a:ext cx="4711010" cy="3465642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99F0E31-C7CB-08A9-CC78-BA584DDCDC2D}"/>
              </a:ext>
            </a:extLst>
          </p:cNvPr>
          <p:cNvSpPr/>
          <p:nvPr/>
        </p:nvSpPr>
        <p:spPr>
          <a:xfrm rot="-180000">
            <a:off x="898792" y="-850354"/>
            <a:ext cx="9787594" cy="7058110"/>
          </a:xfrm>
          <a:prstGeom prst="rect">
            <a:avLst/>
          </a:prstGeom>
          <a:solidFill>
            <a:srgbClr val="8400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3">
              <a:highlight>
                <a:srgbClr val="FFFF00"/>
              </a:highlight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8D10401-AA46-75E8-4E1B-01028BDFCB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1640" y="6680760"/>
            <a:ext cx="1706778" cy="60390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D4EEE48-6FED-5478-FED5-DF4A54046E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-120000">
            <a:off x="1612214" y="488018"/>
            <a:ext cx="8071937" cy="195125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8941B70-3B37-2825-55E3-8BDA1CE0A377}"/>
              </a:ext>
            </a:extLst>
          </p:cNvPr>
          <p:cNvSpPr txBox="1"/>
          <p:nvPr/>
        </p:nvSpPr>
        <p:spPr>
          <a:xfrm>
            <a:off x="3261821" y="6602600"/>
            <a:ext cx="6839746" cy="73411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r" defTabSz="1110652">
              <a:spcAft>
                <a:spcPts val="661"/>
              </a:spcAft>
            </a:pPr>
            <a:r>
              <a:rPr lang="en-US" sz="3085" b="1">
                <a:cs typeface="Arial"/>
              </a:rPr>
              <a:t>What are you waiting for?</a:t>
            </a:r>
            <a:endParaRPr lang="en-US" sz="3085">
              <a:cs typeface="Arial" panose="020B0604020202020204"/>
            </a:endParaRPr>
          </a:p>
          <a:p>
            <a:pPr algn="r" defTabSz="1110652">
              <a:spcAft>
                <a:spcPts val="551"/>
              </a:spcAft>
            </a:pPr>
            <a:r>
              <a:rPr lang="en-US" sz="1102">
                <a:ea typeface="+mn-lt"/>
                <a:cs typeface="+mn-lt"/>
              </a:rPr>
              <a:t>Speak to your DofE Manager or Coordinator to get involved or visit DofE.org for more information </a:t>
            </a:r>
            <a:endParaRPr lang="en-US" sz="1102">
              <a:cs typeface="Arial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5AD82CF3-5556-30A6-246A-07B43E9D96B0}"/>
              </a:ext>
            </a:extLst>
          </p:cNvPr>
          <p:cNvGrpSpPr/>
          <p:nvPr/>
        </p:nvGrpSpPr>
        <p:grpSpPr>
          <a:xfrm rot="21540000">
            <a:off x="2866395" y="2494820"/>
            <a:ext cx="7632354" cy="2452449"/>
            <a:chOff x="2320967" y="2264207"/>
            <a:chExt cx="6926842" cy="2225752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6AC6393-01C0-487D-A006-6E0A43FCD22C}"/>
                </a:ext>
              </a:extLst>
            </p:cNvPr>
            <p:cNvSpPr txBox="1"/>
            <p:nvPr/>
          </p:nvSpPr>
          <p:spPr>
            <a:xfrm rot="21420000">
              <a:off x="2320967" y="2365331"/>
              <a:ext cx="6926842" cy="2124628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defTabSz="1110652">
                <a:lnSpc>
                  <a:spcPct val="110000"/>
                </a:lnSpc>
              </a:pPr>
              <a:r>
                <a:rPr lang="en-US" sz="3526" b="1" dirty="0">
                  <a:solidFill>
                    <a:schemeClr val="bg1"/>
                  </a:solidFill>
                  <a:cs typeface="Arial"/>
                </a:rPr>
                <a:t>Develop leadership skills </a:t>
              </a:r>
              <a:endParaRPr lang="en-US" sz="3526" dirty="0">
                <a:solidFill>
                  <a:schemeClr val="bg1"/>
                </a:solidFill>
                <a:cs typeface="Arial"/>
              </a:endParaRPr>
            </a:p>
            <a:p>
              <a:pPr defTabSz="1110652">
                <a:lnSpc>
                  <a:spcPct val="110000"/>
                </a:lnSpc>
              </a:pPr>
              <a:r>
                <a:rPr lang="en-US" sz="3526" b="1" dirty="0">
                  <a:solidFill>
                    <a:schemeClr val="bg1"/>
                  </a:solidFill>
                  <a:cs typeface="Arial"/>
                </a:rPr>
                <a:t>Add to your CV</a:t>
              </a:r>
            </a:p>
            <a:p>
              <a:pPr defTabSz="1110652">
                <a:lnSpc>
                  <a:spcPct val="110000"/>
                </a:lnSpc>
              </a:pPr>
              <a:r>
                <a:rPr lang="en-US" sz="3526" b="1" dirty="0">
                  <a:solidFill>
                    <a:schemeClr val="bg1"/>
                  </a:solidFill>
                  <a:cs typeface="Arial"/>
                </a:rPr>
                <a:t>Get free training</a:t>
              </a:r>
            </a:p>
            <a:p>
              <a:pPr defTabSz="1110652">
                <a:lnSpc>
                  <a:spcPct val="110000"/>
                </a:lnSpc>
              </a:pPr>
              <a:r>
                <a:rPr lang="en-US" sz="3526" b="1" dirty="0">
                  <a:solidFill>
                    <a:schemeClr val="bg1"/>
                  </a:solidFill>
                  <a:cs typeface="Arial"/>
                </a:rPr>
                <a:t>Support DofE participants</a:t>
              </a:r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FF59C4AE-9168-50CA-768C-EBAA0A17C581}"/>
                </a:ext>
              </a:extLst>
            </p:cNvPr>
            <p:cNvGrpSpPr/>
            <p:nvPr/>
          </p:nvGrpSpPr>
          <p:grpSpPr>
            <a:xfrm rot="-300000">
              <a:off x="7234410" y="2264207"/>
              <a:ext cx="341761" cy="418791"/>
              <a:chOff x="7406993" y="2209670"/>
              <a:chExt cx="487393" cy="604141"/>
            </a:xfrm>
          </p:grpSpPr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3CBD388A-9AD4-E102-7493-31419A0CAB6F}"/>
                  </a:ext>
                </a:extLst>
              </p:cNvPr>
              <p:cNvSpPr/>
              <p:nvPr/>
            </p:nvSpPr>
            <p:spPr>
              <a:xfrm>
                <a:off x="7406993" y="2340723"/>
                <a:ext cx="473088" cy="473088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983">
                  <a:highlight>
                    <a:srgbClr val="000000"/>
                  </a:highlight>
                  <a:cs typeface="Arial"/>
                </a:endParaRPr>
              </a:p>
            </p:txBody>
          </p:sp>
          <p:pic>
            <p:nvPicPr>
              <p:cNvPr id="14" name="Picture 13" descr="A black check mark on a black background&#10;&#10;Description automatically generated">
                <a:extLst>
                  <a:ext uri="{FF2B5EF4-FFF2-40B4-BE49-F238E27FC236}">
                    <a16:creationId xmlns:a16="http://schemas.microsoft.com/office/drawing/2014/main" id="{422CFC97-1CD0-147A-13F7-1A3B5AAFFFF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485362" y="2209670"/>
                <a:ext cx="409024" cy="474817"/>
              </a:xfrm>
              <a:prstGeom prst="rect">
                <a:avLst/>
              </a:prstGeom>
            </p:spPr>
          </p:pic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D828BCC4-AF59-B7E8-1208-A237BF78EDBD}"/>
                </a:ext>
              </a:extLst>
            </p:cNvPr>
            <p:cNvGrpSpPr/>
            <p:nvPr/>
          </p:nvGrpSpPr>
          <p:grpSpPr>
            <a:xfrm rot="-300000">
              <a:off x="5585111" y="3474889"/>
              <a:ext cx="306451" cy="392312"/>
              <a:chOff x="7406993" y="2209669"/>
              <a:chExt cx="487386" cy="604142"/>
            </a:xfrm>
          </p:grpSpPr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6F20649C-2208-8C6D-539F-257C3AA6BD6B}"/>
                  </a:ext>
                </a:extLst>
              </p:cNvPr>
              <p:cNvSpPr/>
              <p:nvPr/>
            </p:nvSpPr>
            <p:spPr>
              <a:xfrm>
                <a:off x="7406993" y="2340723"/>
                <a:ext cx="473088" cy="473088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983">
                  <a:highlight>
                    <a:srgbClr val="000000"/>
                  </a:highlight>
                  <a:cs typeface="Arial"/>
                </a:endParaRPr>
              </a:p>
            </p:txBody>
          </p:sp>
          <p:pic>
            <p:nvPicPr>
              <p:cNvPr id="21" name="Picture 20" descr="A black check mark on a black background&#10;&#10;Description automatically generated">
                <a:extLst>
                  <a:ext uri="{FF2B5EF4-FFF2-40B4-BE49-F238E27FC236}">
                    <a16:creationId xmlns:a16="http://schemas.microsoft.com/office/drawing/2014/main" id="{AA1C6FB6-6227-822C-AAC4-719FF70E0C4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485356" y="2209669"/>
                <a:ext cx="409023" cy="474817"/>
              </a:xfrm>
              <a:prstGeom prst="rect">
                <a:avLst/>
              </a:prstGeom>
            </p:spPr>
          </p:pic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1794FC8C-8761-7127-6500-6DCD52478843}"/>
                </a:ext>
              </a:extLst>
            </p:cNvPr>
            <p:cNvGrpSpPr/>
            <p:nvPr/>
          </p:nvGrpSpPr>
          <p:grpSpPr>
            <a:xfrm rot="-300000">
              <a:off x="5360041" y="2914418"/>
              <a:ext cx="306451" cy="392311"/>
              <a:chOff x="7406993" y="2209669"/>
              <a:chExt cx="487386" cy="604142"/>
            </a:xfrm>
          </p:grpSpPr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7E8C989F-F05E-69FA-4642-A58D2541D86E}"/>
                  </a:ext>
                </a:extLst>
              </p:cNvPr>
              <p:cNvSpPr/>
              <p:nvPr/>
            </p:nvSpPr>
            <p:spPr>
              <a:xfrm>
                <a:off x="7406993" y="2340723"/>
                <a:ext cx="473088" cy="473088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983">
                  <a:highlight>
                    <a:srgbClr val="000000"/>
                  </a:highlight>
                  <a:cs typeface="Arial"/>
                </a:endParaRPr>
              </a:p>
            </p:txBody>
          </p:sp>
          <p:pic>
            <p:nvPicPr>
              <p:cNvPr id="24" name="Picture 23" descr="A black check mark on a black background&#10;&#10;Description automatically generated">
                <a:extLst>
                  <a:ext uri="{FF2B5EF4-FFF2-40B4-BE49-F238E27FC236}">
                    <a16:creationId xmlns:a16="http://schemas.microsoft.com/office/drawing/2014/main" id="{8124DC2C-B777-DC2B-E7F5-3322F2B85E8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485356" y="2209669"/>
                <a:ext cx="409023" cy="474817"/>
              </a:xfrm>
              <a:prstGeom prst="rect">
                <a:avLst/>
              </a:prstGeom>
            </p:spPr>
          </p:pic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E5C4A14B-8638-2328-8EAB-AFFA2DF245EE}"/>
                </a:ext>
              </a:extLst>
            </p:cNvPr>
            <p:cNvGrpSpPr/>
            <p:nvPr/>
          </p:nvGrpSpPr>
          <p:grpSpPr>
            <a:xfrm rot="-300000">
              <a:off x="7487168" y="3894132"/>
              <a:ext cx="306451" cy="392311"/>
              <a:chOff x="7406993" y="2209669"/>
              <a:chExt cx="487386" cy="604142"/>
            </a:xfrm>
          </p:grpSpPr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E38BF47B-6943-9319-04FD-92689F9ADC6B}"/>
                  </a:ext>
                </a:extLst>
              </p:cNvPr>
              <p:cNvSpPr/>
              <p:nvPr/>
            </p:nvSpPr>
            <p:spPr>
              <a:xfrm>
                <a:off x="7406993" y="2340723"/>
                <a:ext cx="473088" cy="473088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983">
                  <a:highlight>
                    <a:srgbClr val="000000"/>
                  </a:highlight>
                  <a:cs typeface="Arial"/>
                </a:endParaRPr>
              </a:p>
            </p:txBody>
          </p:sp>
          <p:pic>
            <p:nvPicPr>
              <p:cNvPr id="27" name="Picture 26" descr="A black check mark on a black background&#10;&#10;Description automatically generated">
                <a:extLst>
                  <a:ext uri="{FF2B5EF4-FFF2-40B4-BE49-F238E27FC236}">
                    <a16:creationId xmlns:a16="http://schemas.microsoft.com/office/drawing/2014/main" id="{A0101C5F-C4EB-66B9-6AFD-4CFE9971F12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485356" y="2209669"/>
                <a:ext cx="409023" cy="474817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4238341737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/>
          <p:nvPr/>
        </p:nvSpPr>
        <p:spPr>
          <a:xfrm>
            <a:off x="3834698" y="10"/>
            <a:ext cx="6857305" cy="7559996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90" name="Shape 90"/>
          <p:cNvSpPr/>
          <p:nvPr/>
        </p:nvSpPr>
        <p:spPr>
          <a:xfrm>
            <a:off x="-3" y="6"/>
            <a:ext cx="6844609" cy="75599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  <a:lnTo>
                  <a:pt x="17272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8400C6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91" name="Shape 91"/>
          <p:cNvSpPr/>
          <p:nvPr/>
        </p:nvSpPr>
        <p:spPr>
          <a:xfrm>
            <a:off x="457200" y="6208674"/>
            <a:ext cx="2572562" cy="894132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92" name="Shape 92"/>
          <p:cNvSpPr>
            <a:spLocks noGrp="1"/>
          </p:cNvSpPr>
          <p:nvPr>
            <p:ph type="title"/>
          </p:nvPr>
        </p:nvSpPr>
        <p:spPr>
          <a:xfrm>
            <a:off x="444497" y="278705"/>
            <a:ext cx="4869821" cy="756930"/>
          </a:xfrm>
          <a:prstGeom prst="rect">
            <a:avLst/>
          </a:prstGeom>
        </p:spPr>
        <p:txBody>
          <a:bodyPr/>
          <a:lstStyle/>
          <a:p>
            <a:pPr indent="12700">
              <a:spcBef>
                <a:spcPts val="100"/>
              </a:spcBef>
              <a:defRPr sz="4300"/>
            </a:pPr>
            <a:r>
              <a:t>What is </a:t>
            </a:r>
            <a:r>
              <a:rPr spc="-100"/>
              <a:t>the DofE?</a:t>
            </a:r>
          </a:p>
        </p:txBody>
      </p:sp>
      <p:sp>
        <p:nvSpPr>
          <p:cNvPr id="93" name="Shape 93"/>
          <p:cNvSpPr/>
          <p:nvPr/>
        </p:nvSpPr>
        <p:spPr>
          <a:xfrm>
            <a:off x="451200" y="1522188"/>
            <a:ext cx="8286038" cy="36445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anchor="t">
            <a:spAutoFit/>
          </a:bodyPr>
          <a:lstStyle/>
          <a:p>
            <a:pPr marR="5080" indent="12700">
              <a:spcBef>
                <a:spcPts val="100"/>
              </a:spcBef>
              <a:defRPr sz="3600" b="1" spc="-25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The </a:t>
            </a:r>
            <a:r>
              <a:rPr spc="-30" dirty="0"/>
              <a:t>DofE </a:t>
            </a:r>
            <a:r>
              <a:rPr spc="-20" dirty="0"/>
              <a:t>is </a:t>
            </a:r>
            <a:r>
              <a:rPr spc="0" dirty="0"/>
              <a:t>a</a:t>
            </a:r>
            <a:r>
              <a:rPr spc="-315" dirty="0"/>
              <a:t> </a:t>
            </a:r>
            <a:r>
              <a:rPr spc="-40" dirty="0"/>
              <a:t>life-changing  </a:t>
            </a:r>
            <a:br>
              <a:rPr lang="en-US" spc="-40" dirty="0"/>
            </a:br>
            <a:r>
              <a:rPr spc="-5" dirty="0"/>
              <a:t>adventure for young </a:t>
            </a:r>
          </a:p>
          <a:p>
            <a:pPr marR="5080" indent="12700">
              <a:spcBef>
                <a:spcPts val="100"/>
              </a:spcBef>
              <a:defRPr sz="36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people </a:t>
            </a:r>
            <a:r>
              <a:rPr spc="-5" dirty="0"/>
              <a:t>aged</a:t>
            </a:r>
            <a:r>
              <a:rPr spc="-20" dirty="0"/>
              <a:t> </a:t>
            </a:r>
            <a:r>
              <a:rPr spc="-5" dirty="0"/>
              <a:t>14-24</a:t>
            </a:r>
          </a:p>
          <a:p>
            <a:pPr marR="897255" indent="12700">
              <a:spcBef>
                <a:spcPts val="2400"/>
              </a:spcBef>
              <a:defRPr sz="36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It helps </a:t>
            </a:r>
            <a:r>
              <a:rPr spc="-5" dirty="0"/>
              <a:t>young </a:t>
            </a:r>
            <a:r>
              <a:rPr dirty="0"/>
              <a:t>people </a:t>
            </a:r>
            <a:br>
              <a:rPr lang="en-US" dirty="0"/>
            </a:br>
            <a:r>
              <a:rPr dirty="0"/>
              <a:t>develop </a:t>
            </a:r>
            <a:r>
              <a:rPr spc="-5" dirty="0"/>
              <a:t>skills for</a:t>
            </a:r>
            <a:r>
              <a:rPr spc="-90" dirty="0"/>
              <a:t> </a:t>
            </a:r>
            <a:r>
              <a:rPr spc="-5" dirty="0"/>
              <a:t>their  </a:t>
            </a:r>
            <a:br>
              <a:rPr lang="en-US" spc="-5" dirty="0"/>
            </a:br>
            <a:r>
              <a:rPr spc="-5" dirty="0"/>
              <a:t>future </a:t>
            </a:r>
            <a:r>
              <a:rPr dirty="0"/>
              <a:t>life </a:t>
            </a:r>
            <a:r>
              <a:rPr spc="-5" dirty="0"/>
              <a:t>and</a:t>
            </a:r>
            <a:r>
              <a:rPr spc="-34" dirty="0"/>
              <a:t> </a:t>
            </a:r>
            <a:r>
              <a:rPr dirty="0"/>
              <a:t>work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/>
          <p:nvPr/>
        </p:nvSpPr>
        <p:spPr>
          <a:xfrm>
            <a:off x="-4" y="10"/>
            <a:ext cx="10692011" cy="7559996"/>
          </a:xfrm>
          <a:prstGeom prst="rect">
            <a:avLst/>
          </a:prstGeom>
          <a:solidFill>
            <a:srgbClr val="8400C6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98" name="Shape 98"/>
          <p:cNvSpPr>
            <a:spLocks noGrp="1"/>
          </p:cNvSpPr>
          <p:nvPr>
            <p:ph type="title"/>
          </p:nvPr>
        </p:nvSpPr>
        <p:spPr>
          <a:xfrm>
            <a:off x="444494" y="278705"/>
            <a:ext cx="6055371" cy="756930"/>
          </a:xfrm>
          <a:prstGeom prst="rect">
            <a:avLst/>
          </a:prstGeom>
        </p:spPr>
        <p:txBody>
          <a:bodyPr/>
          <a:lstStyle/>
          <a:p>
            <a:pPr indent="12700">
              <a:spcBef>
                <a:spcPts val="100"/>
              </a:spcBef>
            </a:pPr>
            <a:r>
              <a:t>Introducing </a:t>
            </a:r>
            <a:r>
              <a:rPr spc="-100"/>
              <a:t>the DofE</a:t>
            </a:r>
          </a:p>
        </p:txBody>
      </p:sp>
      <p:sp>
        <p:nvSpPr>
          <p:cNvPr id="100" name="Shape 100"/>
          <p:cNvSpPr/>
          <p:nvPr/>
        </p:nvSpPr>
        <p:spPr>
          <a:xfrm>
            <a:off x="4940300" y="3918708"/>
            <a:ext cx="736600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>
            <a:lvl1pPr indent="12700">
              <a:spcBef>
                <a:spcPts val="100"/>
              </a:spcBef>
              <a:defRPr sz="2400" b="1">
                <a:latin typeface="Arial"/>
                <a:ea typeface="Arial"/>
                <a:cs typeface="Arial"/>
                <a:sym typeface="Arial"/>
              </a:defRPr>
            </a:lvl1pPr>
          </a:lstStyle>
          <a:p>
            <a:endParaRPr dirty="0"/>
          </a:p>
        </p:txBody>
      </p:sp>
      <p:pic>
        <p:nvPicPr>
          <p:cNvPr id="4" name="Recruitment Film FOR PRESENTATIONS.mp4">
            <a:hlinkClick r:id="" action="ppaction://media"/>
            <a:extLst>
              <a:ext uri="{FF2B5EF4-FFF2-40B4-BE49-F238E27FC236}">
                <a16:creationId xmlns:a16="http://schemas.microsoft.com/office/drawing/2014/main" id="{F8C73DA8-E1AF-D205-4631-E40E5781946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44494" y="1314330"/>
            <a:ext cx="9725592" cy="5470645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890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/>
          <p:nvPr/>
        </p:nvSpPr>
        <p:spPr>
          <a:xfrm>
            <a:off x="-4" y="10"/>
            <a:ext cx="10692011" cy="7559996"/>
          </a:xfrm>
          <a:prstGeom prst="rect">
            <a:avLst/>
          </a:prstGeom>
          <a:solidFill>
            <a:srgbClr val="8400C6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05" name="Shape 105"/>
          <p:cNvSpPr/>
          <p:nvPr/>
        </p:nvSpPr>
        <p:spPr>
          <a:xfrm>
            <a:off x="457196" y="1276806"/>
            <a:ext cx="9777611" cy="58260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06" name="Shape 106"/>
          <p:cNvSpPr>
            <a:spLocks noGrp="1"/>
          </p:cNvSpPr>
          <p:nvPr>
            <p:ph type="title" idx="4294967295"/>
          </p:nvPr>
        </p:nvSpPr>
        <p:spPr>
          <a:xfrm>
            <a:off x="444495" y="278705"/>
            <a:ext cx="7968951" cy="756930"/>
          </a:xfrm>
          <a:prstGeom prst="rect">
            <a:avLst/>
          </a:prstGeom>
        </p:spPr>
        <p:txBody>
          <a:bodyPr/>
          <a:lstStyle>
            <a:lvl1pPr indent="12700">
              <a:spcBef>
                <a:spcPts val="100"/>
              </a:spcBef>
            </a:lvl1pPr>
          </a:lstStyle>
          <a:p>
            <a:r>
              <a:t>What is involved?</a:t>
            </a:r>
          </a:p>
        </p:txBody>
      </p:sp>
      <p:pic>
        <p:nvPicPr>
          <p:cNvPr id="107" name="pasted-image.pd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493" y="1756809"/>
            <a:ext cx="9246414" cy="486599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11"/>
          <p:cNvSpPr/>
          <p:nvPr/>
        </p:nvSpPr>
        <p:spPr>
          <a:xfrm>
            <a:off x="5574597" y="10"/>
            <a:ext cx="5117396" cy="7559996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12" name="Shape 112"/>
          <p:cNvSpPr/>
          <p:nvPr/>
        </p:nvSpPr>
        <p:spPr>
          <a:xfrm>
            <a:off x="-3" y="6"/>
            <a:ext cx="6844609" cy="75599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  <a:lnTo>
                  <a:pt x="17272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8400C6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13" name="Shape 113"/>
          <p:cNvSpPr/>
          <p:nvPr/>
        </p:nvSpPr>
        <p:spPr>
          <a:xfrm>
            <a:off x="457200" y="6208674"/>
            <a:ext cx="2572562" cy="894132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14" name="Shape 114"/>
          <p:cNvSpPr>
            <a:spLocks noGrp="1"/>
          </p:cNvSpPr>
          <p:nvPr>
            <p:ph type="title"/>
          </p:nvPr>
        </p:nvSpPr>
        <p:spPr>
          <a:xfrm>
            <a:off x="444494" y="278705"/>
            <a:ext cx="6010921" cy="756930"/>
          </a:xfrm>
          <a:prstGeom prst="rect">
            <a:avLst/>
          </a:prstGeom>
        </p:spPr>
        <p:txBody>
          <a:bodyPr/>
          <a:lstStyle>
            <a:lvl1pPr indent="12700">
              <a:spcBef>
                <a:spcPts val="100"/>
              </a:spcBef>
              <a:defRPr spc="-100"/>
            </a:lvl1pPr>
          </a:lstStyle>
          <a:p>
            <a:r>
              <a:t>Volunteering section</a:t>
            </a:r>
          </a:p>
        </p:txBody>
      </p:sp>
      <p:sp>
        <p:nvSpPr>
          <p:cNvPr id="115" name="Shape 115"/>
          <p:cNvSpPr/>
          <p:nvPr/>
        </p:nvSpPr>
        <p:spPr>
          <a:xfrm>
            <a:off x="514284" y="2045916"/>
            <a:ext cx="6036844" cy="21186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marR="5080" indent="12700">
              <a:spcBef>
                <a:spcPts val="100"/>
              </a:spcBef>
              <a:defRPr sz="3600" b="1" spc="-5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Helping </a:t>
            </a:r>
            <a:r>
              <a:rPr spc="0"/>
              <a:t>others </a:t>
            </a:r>
            <a:r>
              <a:t>and </a:t>
            </a:r>
            <a:br/>
            <a:r>
              <a:t>making </a:t>
            </a:r>
            <a:r>
              <a:rPr spc="0"/>
              <a:t>a</a:t>
            </a:r>
            <a:r>
              <a:rPr spc="-100"/>
              <a:t> </a:t>
            </a:r>
            <a:r>
              <a:rPr spc="0"/>
              <a:t>difference</a:t>
            </a:r>
            <a:r>
              <a:t> </a:t>
            </a:r>
            <a:br/>
            <a:r>
              <a:t>to the causes they </a:t>
            </a:r>
            <a:br/>
            <a:r>
              <a:t>care</a:t>
            </a:r>
            <a:r>
              <a:rPr spc="-15"/>
              <a:t> </a:t>
            </a:r>
            <a:r>
              <a:t>about</a:t>
            </a: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/>
        </p:nvSpPr>
        <p:spPr>
          <a:xfrm>
            <a:off x="5574597" y="11"/>
            <a:ext cx="5117396" cy="377999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20" name="Shape 120"/>
          <p:cNvSpPr/>
          <p:nvPr/>
        </p:nvSpPr>
        <p:spPr>
          <a:xfrm>
            <a:off x="4936502" y="3767837"/>
            <a:ext cx="5755506" cy="3780002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21" name="Shape 121"/>
          <p:cNvSpPr/>
          <p:nvPr/>
        </p:nvSpPr>
        <p:spPr>
          <a:xfrm>
            <a:off x="-3" y="6"/>
            <a:ext cx="6844609" cy="75599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  <a:lnTo>
                  <a:pt x="17272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8400C6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22" name="Shape 122"/>
          <p:cNvSpPr/>
          <p:nvPr/>
        </p:nvSpPr>
        <p:spPr>
          <a:xfrm>
            <a:off x="457200" y="6208674"/>
            <a:ext cx="2572562" cy="894132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23" name="Shape 123"/>
          <p:cNvSpPr>
            <a:spLocks noGrp="1"/>
          </p:cNvSpPr>
          <p:nvPr>
            <p:ph type="title"/>
          </p:nvPr>
        </p:nvSpPr>
        <p:spPr>
          <a:xfrm>
            <a:off x="444500" y="278705"/>
            <a:ext cx="4802505" cy="756930"/>
          </a:xfrm>
          <a:prstGeom prst="rect">
            <a:avLst/>
          </a:prstGeom>
        </p:spPr>
        <p:txBody>
          <a:bodyPr/>
          <a:lstStyle/>
          <a:p>
            <a:pPr indent="12700">
              <a:spcBef>
                <a:spcPts val="100"/>
              </a:spcBef>
            </a:pPr>
            <a:r>
              <a:t>Physical</a:t>
            </a:r>
            <a:r>
              <a:rPr spc="-100"/>
              <a:t> section</a:t>
            </a:r>
          </a:p>
        </p:txBody>
      </p:sp>
      <p:sp>
        <p:nvSpPr>
          <p:cNvPr id="124" name="Shape 124"/>
          <p:cNvSpPr/>
          <p:nvPr/>
        </p:nvSpPr>
        <p:spPr>
          <a:xfrm>
            <a:off x="449585" y="2104107"/>
            <a:ext cx="6032452" cy="15852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spcBef>
                <a:spcPts val="100"/>
              </a:spcBef>
              <a:defRPr sz="36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Improving </a:t>
            </a:r>
            <a:r>
              <a:rPr spc="-5"/>
              <a:t>their</a:t>
            </a:r>
            <a:r>
              <a:rPr spc="-30"/>
              <a:t> </a:t>
            </a:r>
            <a:r>
              <a:t>health </a:t>
            </a:r>
            <a:br/>
            <a:r>
              <a:rPr spc="-5"/>
              <a:t>and</a:t>
            </a:r>
            <a:r>
              <a:t> fitness and having</a:t>
            </a:r>
            <a:r>
              <a:rPr spc="-85"/>
              <a:t> </a:t>
            </a:r>
            <a:r>
              <a:t>fun along the</a:t>
            </a:r>
            <a:r>
              <a:rPr spc="-10"/>
              <a:t> </a:t>
            </a:r>
            <a:r>
              <a:t>way!</a:t>
            </a:r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/>
          <p:nvPr/>
        </p:nvSpPr>
        <p:spPr>
          <a:xfrm>
            <a:off x="5574597" y="11"/>
            <a:ext cx="5117396" cy="377999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29" name="Shape 129"/>
          <p:cNvSpPr/>
          <p:nvPr/>
        </p:nvSpPr>
        <p:spPr>
          <a:xfrm>
            <a:off x="5434901" y="3773920"/>
            <a:ext cx="5257101" cy="3773921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30" name="Shape 130"/>
          <p:cNvSpPr/>
          <p:nvPr/>
        </p:nvSpPr>
        <p:spPr>
          <a:xfrm>
            <a:off x="-3" y="6"/>
            <a:ext cx="6844609" cy="75599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  <a:lnTo>
                  <a:pt x="17272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8400C6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31" name="Shape 131"/>
          <p:cNvSpPr/>
          <p:nvPr/>
        </p:nvSpPr>
        <p:spPr>
          <a:xfrm>
            <a:off x="457200" y="6208674"/>
            <a:ext cx="2572562" cy="894132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32" name="Shape 132"/>
          <p:cNvSpPr/>
          <p:nvPr/>
        </p:nvSpPr>
        <p:spPr>
          <a:xfrm>
            <a:off x="444500" y="278704"/>
            <a:ext cx="3921125" cy="6785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spcBef>
                <a:spcPts val="100"/>
              </a:spcBef>
              <a:defRPr sz="48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Skills</a:t>
            </a:r>
            <a:r>
              <a:rPr spc="-100"/>
              <a:t> </a:t>
            </a:r>
            <a:r>
              <a:rPr spc="-5"/>
              <a:t>section</a:t>
            </a:r>
          </a:p>
        </p:txBody>
      </p:sp>
      <p:sp>
        <p:nvSpPr>
          <p:cNvPr id="133" name="Shape 133"/>
          <p:cNvSpPr/>
          <p:nvPr/>
        </p:nvSpPr>
        <p:spPr>
          <a:xfrm>
            <a:off x="514281" y="2185577"/>
            <a:ext cx="6476905" cy="15852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marR="5080" indent="12700">
              <a:spcBef>
                <a:spcPts val="100"/>
              </a:spcBef>
              <a:defRPr sz="3600" b="1" spc="-4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Developing </a:t>
            </a:r>
            <a:r>
              <a:rPr spc="-34"/>
              <a:t>existing </a:t>
            </a:r>
            <a:br>
              <a:rPr spc="-34"/>
            </a:br>
            <a:r>
              <a:t>skills </a:t>
            </a:r>
            <a:r>
              <a:rPr spc="-20"/>
              <a:t>or </a:t>
            </a:r>
            <a:r>
              <a:rPr spc="-34"/>
              <a:t>discovering </a:t>
            </a:r>
            <a:br>
              <a:rPr spc="-34"/>
            </a:br>
            <a:r>
              <a:rPr spc="-25"/>
              <a:t>new</a:t>
            </a:r>
            <a:r>
              <a:rPr spc="-225"/>
              <a:t> </a:t>
            </a:r>
            <a:r>
              <a:t>things </a:t>
            </a:r>
            <a:r>
              <a:rPr spc="-20"/>
              <a:t>to</a:t>
            </a:r>
            <a:r>
              <a:rPr spc="-80"/>
              <a:t> </a:t>
            </a:r>
            <a:r>
              <a:t>love</a:t>
            </a:r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/>
          <p:nvPr/>
        </p:nvSpPr>
        <p:spPr>
          <a:xfrm>
            <a:off x="444498" y="278704"/>
            <a:ext cx="3141349" cy="6785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>
            <a:lvl1pPr indent="12700">
              <a:spcBef>
                <a:spcPts val="100"/>
              </a:spcBef>
              <a:defRPr sz="48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Expedition</a:t>
            </a:r>
          </a:p>
        </p:txBody>
      </p:sp>
      <p:sp>
        <p:nvSpPr>
          <p:cNvPr id="138" name="Shape 138"/>
          <p:cNvSpPr/>
          <p:nvPr/>
        </p:nvSpPr>
        <p:spPr>
          <a:xfrm>
            <a:off x="514281" y="2185577"/>
            <a:ext cx="6476905" cy="16106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marR="5080" indent="12700">
              <a:spcBef>
                <a:spcPts val="100"/>
              </a:spcBef>
              <a:defRPr sz="3600" b="1" spc="-4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Spending time in the great</a:t>
            </a:r>
          </a:p>
          <a:p>
            <a:pPr marR="5080" indent="12700">
              <a:spcBef>
                <a:spcPts val="100"/>
              </a:spcBef>
              <a:defRPr sz="3600" b="1" spc="-4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outdoors and creating </a:t>
            </a:r>
          </a:p>
          <a:p>
            <a:pPr marR="5080" indent="12700">
              <a:spcBef>
                <a:spcPts val="100"/>
              </a:spcBef>
              <a:defRPr sz="3600" b="1" spc="-4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lifelong memories</a:t>
            </a:r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hape 142"/>
          <p:cNvSpPr/>
          <p:nvPr/>
        </p:nvSpPr>
        <p:spPr>
          <a:xfrm>
            <a:off x="5727001" y="11"/>
            <a:ext cx="4965001" cy="377999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43" name="Shape 143"/>
          <p:cNvSpPr/>
          <p:nvPr/>
        </p:nvSpPr>
        <p:spPr>
          <a:xfrm>
            <a:off x="5434901" y="3773920"/>
            <a:ext cx="5257101" cy="3773921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44" name="Shape 144"/>
          <p:cNvSpPr/>
          <p:nvPr/>
        </p:nvSpPr>
        <p:spPr>
          <a:xfrm>
            <a:off x="-3" y="6"/>
            <a:ext cx="6844609" cy="75599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  <a:lnTo>
                  <a:pt x="17272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8400C6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45" name="Shape 145"/>
          <p:cNvSpPr/>
          <p:nvPr/>
        </p:nvSpPr>
        <p:spPr>
          <a:xfrm>
            <a:off x="457200" y="6208674"/>
            <a:ext cx="2572562" cy="894132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46" name="Shape 146"/>
          <p:cNvSpPr>
            <a:spLocks noGrp="1"/>
          </p:cNvSpPr>
          <p:nvPr>
            <p:ph type="title"/>
          </p:nvPr>
        </p:nvSpPr>
        <p:spPr>
          <a:xfrm>
            <a:off x="444500" y="278705"/>
            <a:ext cx="5241925" cy="1431300"/>
          </a:xfrm>
          <a:prstGeom prst="rect">
            <a:avLst/>
          </a:prstGeom>
        </p:spPr>
        <p:txBody>
          <a:bodyPr/>
          <a:lstStyle/>
          <a:p>
            <a:pPr indent="12700">
              <a:lnSpc>
                <a:spcPts val="5500"/>
              </a:lnSpc>
              <a:spcBef>
                <a:spcPts val="100"/>
              </a:spcBef>
              <a:defRPr spc="-100"/>
            </a:pPr>
            <a:r>
              <a:t>Residential</a:t>
            </a:r>
          </a:p>
          <a:p>
            <a:pPr indent="12700">
              <a:lnSpc>
                <a:spcPts val="5500"/>
              </a:lnSpc>
              <a:defRPr spc="-100"/>
            </a:pPr>
            <a:r>
              <a:t>(Gold Award</a:t>
            </a:r>
            <a:r>
              <a:rPr spc="-300"/>
              <a:t> </a:t>
            </a:r>
            <a:r>
              <a:rPr spc="0"/>
              <a:t>only)</a:t>
            </a:r>
          </a:p>
        </p:txBody>
      </p:sp>
      <p:sp>
        <p:nvSpPr>
          <p:cNvPr id="147" name="Shape 147"/>
          <p:cNvSpPr/>
          <p:nvPr/>
        </p:nvSpPr>
        <p:spPr>
          <a:xfrm>
            <a:off x="450045" y="2196562"/>
            <a:ext cx="5659718" cy="29568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marR="5080" indent="12700">
              <a:spcBef>
                <a:spcPts val="100"/>
              </a:spcBef>
              <a:defRPr sz="36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Five days </a:t>
            </a:r>
            <a:r>
              <a:rPr spc="-5" dirty="0"/>
              <a:t>and four</a:t>
            </a:r>
            <a:r>
              <a:rPr spc="-90" dirty="0"/>
              <a:t> </a:t>
            </a:r>
            <a:r>
              <a:rPr dirty="0"/>
              <a:t>nights </a:t>
            </a:r>
            <a:r>
              <a:rPr spc="-5" dirty="0"/>
              <a:t>away from</a:t>
            </a:r>
            <a:r>
              <a:rPr spc="-15" dirty="0"/>
              <a:t> </a:t>
            </a:r>
            <a:r>
              <a:rPr dirty="0"/>
              <a:t>home</a:t>
            </a:r>
          </a:p>
          <a:p>
            <a:pPr marR="41275" indent="12700">
              <a:spcBef>
                <a:spcPts val="2400"/>
              </a:spcBef>
              <a:defRPr sz="36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Sharing </a:t>
            </a:r>
            <a:r>
              <a:rPr spc="-5" dirty="0"/>
              <a:t>experiences and </a:t>
            </a:r>
            <a:r>
              <a:rPr spc="-34" dirty="0"/>
              <a:t>creating </a:t>
            </a:r>
            <a:r>
              <a:rPr spc="-25" dirty="0"/>
              <a:t>new</a:t>
            </a:r>
            <a:r>
              <a:rPr spc="-208" dirty="0"/>
              <a:t> </a:t>
            </a:r>
            <a:r>
              <a:rPr spc="-40" dirty="0"/>
              <a:t>connections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Office Them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Office Them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02B752C25E67D4AA12F067C94846FB8" ma:contentTypeVersion="13" ma:contentTypeDescription="Create a new document." ma:contentTypeScope="" ma:versionID="22fd4c2cf55af67b7c79c728b441c0b3">
  <xsd:schema xmlns:xsd="http://www.w3.org/2001/XMLSchema" xmlns:xs="http://www.w3.org/2001/XMLSchema" xmlns:p="http://schemas.microsoft.com/office/2006/metadata/properties" xmlns:ns2="41f02d6c-89e7-4d03-a938-923f42ee6128" xmlns:ns3="eb01a1ff-6d57-42c6-a43b-b06244fb14d9" targetNamespace="http://schemas.microsoft.com/office/2006/metadata/properties" ma:root="true" ma:fieldsID="a48003f80655cd7db4681016a7b75d7e" ns2:_="" ns3:_="">
    <xsd:import namespace="41f02d6c-89e7-4d03-a938-923f42ee6128"/>
    <xsd:import namespace="eb01a1ff-6d57-42c6-a43b-b06244fb14d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1f02d6c-89e7-4d03-a938-923f42ee612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b01a1ff-6d57-42c6-a43b-b06244fb14d9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FC6467F-F963-4B07-B808-E95DF35D3F3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1f02d6c-89e7-4d03-a938-923f42ee6128"/>
    <ds:schemaRef ds:uri="eb01a1ff-6d57-42c6-a43b-b06244fb14d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FB137BC-13D6-4AED-893B-A99C3402681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1A386D2-203E-4E42-BAC5-BA34E857B905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1751</Words>
  <Application>Microsoft Office PowerPoint</Application>
  <PresentationFormat>Custom</PresentationFormat>
  <Paragraphs>166</Paragraphs>
  <Slides>13</Slides>
  <Notes>11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Helvetica</vt:lpstr>
      <vt:lpstr>Helvetica Neue</vt:lpstr>
      <vt:lpstr>Office Theme</vt:lpstr>
      <vt:lpstr>PowerPoint Presentation</vt:lpstr>
      <vt:lpstr>What is the DofE?</vt:lpstr>
      <vt:lpstr>Introducing the DofE</vt:lpstr>
      <vt:lpstr>What is involved?</vt:lpstr>
      <vt:lpstr>Volunteering section</vt:lpstr>
      <vt:lpstr>Physical section</vt:lpstr>
      <vt:lpstr>PowerPoint Presentation</vt:lpstr>
      <vt:lpstr>PowerPoint Presentation</vt:lpstr>
      <vt:lpstr>Residential (Gold Award only)</vt:lpstr>
      <vt:lpstr>Your role</vt:lpstr>
      <vt:lpstr>Your Welcome Pack and eDofE</vt:lpstr>
      <vt:lpstr>Getting started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Gareth Dickie</dc:creator>
  <cp:lastModifiedBy>Olivia Peacock</cp:lastModifiedBy>
  <cp:revision>22</cp:revision>
  <dcterms:modified xsi:type="dcterms:W3CDTF">2024-09-04T09:14:00Z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0x010100C02B752C25E67D4AA12F067C94846FB8</vt:lpwstr>
  </property>
</Properties>
</file>